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5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10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89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48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28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701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46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60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33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86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72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75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21902-8827-4D76-8B44-D6BECF019F32}" type="datetimeFigureOut">
              <a:rPr lang="ru-RU" smtClean="0"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62398-02BC-476D-BFD9-51F05E44A1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73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uusu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&#1082;&#1086;&#1085;&#1092;&#1076;&#1086;.&#1088;&#1092;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4704" y="373487"/>
            <a:ext cx="9573296" cy="3136476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ГОУ «Кемеровский областной центр образования»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Загузина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Нина Николаевна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к.п.н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зав. научно-методическим отделом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координаты: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– mail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ruusu@yandex.ru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(3842) 53 44 26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4704" y="3602038"/>
            <a:ext cx="9903854" cy="282452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«Опыт работы со школьниками с ограниченными возможностями с использованием дистанционных образовательных технологий в Кемеровской области»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1582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86" y="373487"/>
            <a:ext cx="9259908" cy="5924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192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093" y="231821"/>
            <a:ext cx="11256135" cy="6547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12115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Основной целью деятельности ЦДО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Кемеровской области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являетс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2115" algn="just">
              <a:spcBef>
                <a:spcPts val="210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доступа обучающихся и учителей, непосредственно осуществляющих обучение детей-инвалидов с использованием дистанционных образовательных технологий, к учебно-методическому комплексу, позволяющему обеспечить освоение и реализацию образовательной программы, и другим электронным образовательным ресурсам;</a:t>
            </a:r>
            <a:endParaRPr lang="ru-RU" dirty="0"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pPr indent="412115" algn="just">
              <a:spcBef>
                <a:spcPts val="210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организация учебно-методической помощи обучающимся, учителям, родителям (законным представителям) обучающихся;</a:t>
            </a:r>
            <a:endParaRPr lang="ru-RU" dirty="0"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pPr indent="412115" algn="just">
              <a:spcBef>
                <a:spcPts val="210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ведение учета детей-инвалидов, обучающихся с использованием дистанционных образовательных технологий;</a:t>
            </a:r>
            <a:endParaRPr lang="ru-RU" dirty="0"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pPr indent="412115" algn="just">
              <a:spcBef>
                <a:spcPts val="210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проведение мониторинга деятельности по организации обучения детей-инвалидов с использованием дистанционных образовательных технологий в Кемеровской области;</a:t>
            </a:r>
            <a:endParaRPr lang="ru-RU" dirty="0"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pPr indent="412115" algn="just">
              <a:spcBef>
                <a:spcPts val="210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подключения мест проживания обучающихся и рабочих мест учителей к сети Интернет;</a:t>
            </a:r>
            <a:endParaRPr lang="ru-RU" dirty="0"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pPr indent="410210" algn="just">
              <a:spcBef>
                <a:spcPts val="210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оснащение обучающихся и учителей комплектами компьютерной техники, цифрового учебного оборудования, оргтехники и программного обеспечения, адаптированными с учетом специфики нарушений развития детей-инвалидов (далее - комплект оборудования); </a:t>
            </a:r>
            <a:endParaRPr lang="ru-RU" dirty="0"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pPr indent="410210" algn="just">
              <a:spcBef>
                <a:spcPts val="210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поддержание комплектов оборудования в рабочем состоянии. </a:t>
            </a:r>
            <a:endParaRPr lang="ru-RU" dirty="0">
              <a:latin typeface="Tahoma" panose="020B060403050404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61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596344"/>
              </p:ext>
            </p:extLst>
          </p:nvPr>
        </p:nvGraphicFramePr>
        <p:xfrm>
          <a:off x="2272555" y="968189"/>
          <a:ext cx="7043847" cy="3880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2520">
                  <a:extLst>
                    <a:ext uri="{9D8B030D-6E8A-4147-A177-3AD203B41FA5}">
                      <a16:colId xmlns:a16="http://schemas.microsoft.com/office/drawing/2014/main" val="1876160046"/>
                    </a:ext>
                  </a:extLst>
                </a:gridCol>
                <a:gridCol w="1155572">
                  <a:extLst>
                    <a:ext uri="{9D8B030D-6E8A-4147-A177-3AD203B41FA5}">
                      <a16:colId xmlns:a16="http://schemas.microsoft.com/office/drawing/2014/main" val="626300247"/>
                    </a:ext>
                  </a:extLst>
                </a:gridCol>
                <a:gridCol w="895151">
                  <a:extLst>
                    <a:ext uri="{9D8B030D-6E8A-4147-A177-3AD203B41FA5}">
                      <a16:colId xmlns:a16="http://schemas.microsoft.com/office/drawing/2014/main" val="2172421345"/>
                    </a:ext>
                  </a:extLst>
                </a:gridCol>
                <a:gridCol w="895151">
                  <a:extLst>
                    <a:ext uri="{9D8B030D-6E8A-4147-A177-3AD203B41FA5}">
                      <a16:colId xmlns:a16="http://schemas.microsoft.com/office/drawing/2014/main" val="504155141"/>
                    </a:ext>
                  </a:extLst>
                </a:gridCol>
                <a:gridCol w="895151">
                  <a:extLst>
                    <a:ext uri="{9D8B030D-6E8A-4147-A177-3AD203B41FA5}">
                      <a16:colId xmlns:a16="http://schemas.microsoft.com/office/drawing/2014/main" val="543102050"/>
                    </a:ext>
                  </a:extLst>
                </a:gridCol>
                <a:gridCol w="895151">
                  <a:extLst>
                    <a:ext uri="{9D8B030D-6E8A-4147-A177-3AD203B41FA5}">
                      <a16:colId xmlns:a16="http://schemas.microsoft.com/office/drawing/2014/main" val="1239918350"/>
                    </a:ext>
                  </a:extLst>
                </a:gridCol>
                <a:gridCol w="895151">
                  <a:extLst>
                    <a:ext uri="{9D8B030D-6E8A-4147-A177-3AD203B41FA5}">
                      <a16:colId xmlns:a16="http://schemas.microsoft.com/office/drawing/2014/main" val="423128739"/>
                    </a:ext>
                  </a:extLst>
                </a:gridCol>
              </a:tblGrid>
              <a:tr h="13550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контингент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2011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2012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2013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2014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2016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3212859"/>
                  </a:ext>
                </a:extLst>
              </a:tr>
              <a:tr h="25255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Кол-во педагогов реализующих дистанционное обучение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429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476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553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10307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496496" y="3099986"/>
            <a:ext cx="4948919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Таблица №1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28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253152"/>
              </p:ext>
            </p:extLst>
          </p:nvPr>
        </p:nvGraphicFramePr>
        <p:xfrm>
          <a:off x="2393577" y="645459"/>
          <a:ext cx="8525436" cy="5611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6440">
                  <a:extLst>
                    <a:ext uri="{9D8B030D-6E8A-4147-A177-3AD203B41FA5}">
                      <a16:colId xmlns:a16="http://schemas.microsoft.com/office/drawing/2014/main" val="2109352747"/>
                    </a:ext>
                  </a:extLst>
                </a:gridCol>
                <a:gridCol w="5588996">
                  <a:extLst>
                    <a:ext uri="{9D8B030D-6E8A-4147-A177-3AD203B41FA5}">
                      <a16:colId xmlns:a16="http://schemas.microsoft.com/office/drawing/2014/main" val="2739634282"/>
                    </a:ext>
                  </a:extLst>
                </a:gridCol>
              </a:tblGrid>
              <a:tr h="1578532">
                <a:tc>
                  <a:txBody>
                    <a:bodyPr/>
                    <a:lstStyle/>
                    <a:p>
                      <a:pPr indent="431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    </a:t>
                      </a:r>
                      <a:r>
                        <a:rPr lang="ru-RU" sz="900" dirty="0" err="1" smtClean="0">
                          <a:effectLst/>
                        </a:rPr>
                        <a:t>Родитеконным</a:t>
                      </a:r>
                      <a:r>
                        <a:rPr lang="ru-RU" sz="900" dirty="0" smtClean="0">
                          <a:effectLst/>
                        </a:rPr>
                        <a:t> </a:t>
                      </a:r>
                      <a:r>
                        <a:rPr lang="ru-RU" sz="900" dirty="0">
                          <a:effectLst/>
                        </a:rPr>
                        <a:t>представителям) </a:t>
                      </a:r>
                      <a:r>
                        <a:rPr lang="ru-RU" sz="900" dirty="0" err="1" smtClean="0">
                          <a:effectLst/>
                        </a:rPr>
                        <a:t>дете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7" marR="55667" marT="27834" marB="27834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3180" algn="l"/>
                          <a:tab pos="457200" algn="l"/>
                        </a:tabLst>
                      </a:pPr>
                      <a:r>
                        <a:rPr lang="ru-RU" sz="900">
                          <a:effectLst/>
                        </a:rPr>
                        <a:t>Обучение по работе с оборудованием, основам работы в системе MAC OS, программным обеспечением, ЭОР, «Электронным дневником»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3180" algn="l"/>
                          <a:tab pos="457200" algn="l"/>
                        </a:tabLst>
                      </a:pPr>
                      <a:r>
                        <a:rPr lang="ru-RU" sz="900">
                          <a:effectLst/>
                        </a:rPr>
                        <a:t>Индивидуальные консультации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7" marR="55667" marT="27834" marB="27834" anchor="ctr"/>
                </a:tc>
                <a:extLst>
                  <a:ext uri="{0D108BD9-81ED-4DB2-BD59-A6C34878D82A}">
                    <a16:rowId xmlns:a16="http://schemas.microsoft.com/office/drawing/2014/main" val="3963091785"/>
                  </a:ext>
                </a:extLst>
              </a:tr>
              <a:tr h="2302900">
                <a:tc>
                  <a:txBody>
                    <a:bodyPr/>
                    <a:lstStyle/>
                    <a:p>
                      <a:pPr indent="431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Педагогическим и административным  работникам образовательных  организаций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7" marR="55667" marT="27834" marB="27834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3180" algn="l"/>
                          <a:tab pos="457200" algn="l"/>
                        </a:tabLst>
                      </a:pPr>
                      <a:r>
                        <a:rPr lang="ru-RU" sz="900">
                          <a:effectLst/>
                        </a:rPr>
                        <a:t>Обучение по работе с оборудованием, программным обеспечением, основам работы в системе MAC OS, информационной системой «Управление учебным процессом», ЭОР и т.д.;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3180" algn="l"/>
                          <a:tab pos="457200" algn="l"/>
                        </a:tabLst>
                      </a:pPr>
                      <a:r>
                        <a:rPr lang="ru-RU" sz="900">
                          <a:effectLst/>
                        </a:rPr>
                        <a:t>Тематические семинары/ вебинары  по обмену опытом, различные семинары-практикумы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7" marR="55667" marT="27834" marB="27834" anchor="ctr"/>
                </a:tc>
                <a:extLst>
                  <a:ext uri="{0D108BD9-81ED-4DB2-BD59-A6C34878D82A}">
                    <a16:rowId xmlns:a16="http://schemas.microsoft.com/office/drawing/2014/main" val="1251652947"/>
                  </a:ext>
                </a:extLst>
              </a:tr>
              <a:tr h="1730559">
                <a:tc>
                  <a:txBody>
                    <a:bodyPr/>
                    <a:lstStyle/>
                    <a:p>
                      <a:pPr indent="431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Руководителям и специалистам муниципальных органов управления образованием и образовательных  организаций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7" marR="55667" marT="27834" marB="27834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3180" algn="l"/>
                          <a:tab pos="457200" algn="l"/>
                        </a:tabLst>
                      </a:pPr>
                      <a:r>
                        <a:rPr lang="ru-RU" sz="900" dirty="0">
                          <a:effectLst/>
                        </a:rPr>
                        <a:t>Семинары, совещания по вопросам организации и реализации дистанционного образования в Кемеровской области;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3180" algn="l"/>
                          <a:tab pos="457200" algn="l"/>
                        </a:tabLst>
                      </a:pPr>
                      <a:r>
                        <a:rPr lang="ru-RU" sz="900" dirty="0">
                          <a:effectLst/>
                        </a:rPr>
                        <a:t>Индивидуальные консультации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67" marR="55667" marT="27834" marB="27834" anchor="ctr"/>
                </a:tc>
                <a:extLst>
                  <a:ext uri="{0D108BD9-81ED-4DB2-BD59-A6C34878D82A}">
                    <a16:rowId xmlns:a16="http://schemas.microsoft.com/office/drawing/2014/main" val="348965485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2980344" y="1371533"/>
            <a:ext cx="310875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2863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2863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2863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2863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2863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2863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2863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2863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2863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863" algn="l"/>
                <a:tab pos="4572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                         Схема №1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274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863" algn="l"/>
                <a:tab pos="45720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001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956959"/>
              </p:ext>
            </p:extLst>
          </p:nvPr>
        </p:nvGraphicFramePr>
        <p:xfrm>
          <a:off x="2382592" y="1043189"/>
          <a:ext cx="8203842" cy="4090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5673">
                  <a:extLst>
                    <a:ext uri="{9D8B030D-6E8A-4147-A177-3AD203B41FA5}">
                      <a16:colId xmlns:a16="http://schemas.microsoft.com/office/drawing/2014/main" val="614722610"/>
                    </a:ext>
                  </a:extLst>
                </a:gridCol>
                <a:gridCol w="5378169">
                  <a:extLst>
                    <a:ext uri="{9D8B030D-6E8A-4147-A177-3AD203B41FA5}">
                      <a16:colId xmlns:a16="http://schemas.microsoft.com/office/drawing/2014/main" val="540819295"/>
                    </a:ext>
                  </a:extLst>
                </a:gridCol>
              </a:tblGrid>
              <a:tr h="4090883">
                <a:tc>
                  <a:txBody>
                    <a:bodyPr/>
                    <a:lstStyle/>
                    <a:p>
                      <a:pPr indent="431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Руководителям и специалистам муниципальных органов управления образованием и образовательных  организаций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318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Семинары, совещания по вопросам организации и реализации дистанционного образования в Кемеровской области;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318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Индивидуальные консультации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1230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643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8643" y="669702"/>
            <a:ext cx="10097036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4320" algn="just">
              <a:lnSpc>
                <a:spcPct val="150000"/>
              </a:lnSpc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научно-исследовательской работы: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разработка новых информационных и обучающих элементов электронного обучения и дистанционных образовательных технологий;</a:t>
            </a:r>
          </a:p>
          <a:p>
            <a:pPr indent="274320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оказание научно-методической поддержки субъектам вовлеченным в процесс организации обучения;</a:t>
            </a:r>
          </a:p>
          <a:p>
            <a:pPr indent="274320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накопление, обобщение, анализ, информации по данному направлению работы;</a:t>
            </a:r>
          </a:p>
          <a:p>
            <a:pPr indent="274320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разработка: методических рекомендаций, методических пособий, глоссариев, рабочих программ и других материалов</a:t>
            </a:r>
          </a:p>
          <a:p>
            <a:pPr indent="274320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проведение научно-практических конференций, интернет-форумов, круглых столов,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вебинаров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114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901" y="344510"/>
            <a:ext cx="6890198" cy="6168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459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007" y="1159099"/>
            <a:ext cx="9324305" cy="486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40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611" y="1596979"/>
            <a:ext cx="1012279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Вся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 по работе конференции и интернет-форума выложена на сайте: </a:t>
            </a:r>
            <a:r>
              <a:rPr lang="ru-RU" sz="40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http://конфдо.рф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3135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405</Words>
  <Application>Microsoft Office PowerPoint</Application>
  <PresentationFormat>Широкоэкранный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Times New Roman</vt:lpstr>
      <vt:lpstr>Тема Office</vt:lpstr>
      <vt:lpstr>ГОУ «Кемеровский областной центр образования» Загузина Нина Николаевна к.п.н. зав. научно-методическим отделом координаты: e – mail: ruusu@yandex.ru;  8 (3842) 53 44 26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ГОУ «Кемеровский областной центр образования» Загузина Нина Николаевна к.п.н. зав. научно-методическим отделом координаты: e – mail: ruusu@yandex.ru;  8 (3842) 53 44 26</dc:title>
  <dc:creator>Admin</dc:creator>
  <cp:lastModifiedBy>Admin</cp:lastModifiedBy>
  <cp:revision>11</cp:revision>
  <dcterms:created xsi:type="dcterms:W3CDTF">2018-10-24T03:18:28Z</dcterms:created>
  <dcterms:modified xsi:type="dcterms:W3CDTF">2018-10-24T04:08:59Z</dcterms:modified>
</cp:coreProperties>
</file>